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2" r:id="rId2"/>
  </p:sldIdLst>
  <p:sldSz cx="7775575" cy="10907713"/>
  <p:notesSz cx="6738938" cy="987266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708"/>
    <a:srgbClr val="EC6D74"/>
    <a:srgbClr val="26B7BC"/>
    <a:srgbClr val="F08300"/>
    <a:srgbClr val="F08315"/>
    <a:srgbClr val="231815"/>
    <a:srgbClr val="00AFCC"/>
    <a:srgbClr val="FFF200"/>
    <a:srgbClr val="FFF351"/>
    <a:srgbClr val="906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182" autoAdjust="0"/>
  </p:normalViewPr>
  <p:slideViewPr>
    <p:cSldViewPr snapToGrid="0">
      <p:cViewPr>
        <p:scale>
          <a:sx n="66" d="100"/>
          <a:sy n="66" d="100"/>
        </p:scale>
        <p:origin x="1812" y="-1494"/>
      </p:cViewPr>
      <p:guideLst>
        <p:guide orient="horz" pos="3435"/>
        <p:guide pos="2449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0205" cy="495347"/>
          </a:xfrm>
          <a:prstGeom prst="rect">
            <a:avLst/>
          </a:prstGeom>
        </p:spPr>
        <p:txBody>
          <a:bodyPr vert="horz" lIns="90831" tIns="45415" rIns="90831" bIns="4541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175" y="0"/>
            <a:ext cx="2920205" cy="495347"/>
          </a:xfrm>
          <a:prstGeom prst="rect">
            <a:avLst/>
          </a:prstGeom>
        </p:spPr>
        <p:txBody>
          <a:bodyPr vert="horz" lIns="90831" tIns="45415" rIns="90831" bIns="4541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1233488"/>
            <a:ext cx="23733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1" tIns="45415" rIns="90831" bIns="454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751221"/>
            <a:ext cx="5391150" cy="3887360"/>
          </a:xfrm>
          <a:prstGeom prst="rect">
            <a:avLst/>
          </a:prstGeom>
        </p:spPr>
        <p:txBody>
          <a:bodyPr vert="horz" lIns="90831" tIns="45415" rIns="90831" bIns="454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7319"/>
            <a:ext cx="2920205" cy="495346"/>
          </a:xfrm>
          <a:prstGeom prst="rect">
            <a:avLst/>
          </a:prstGeom>
        </p:spPr>
        <p:txBody>
          <a:bodyPr vert="horz" lIns="90831" tIns="45415" rIns="90831" bIns="4541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175" y="9377319"/>
            <a:ext cx="2920205" cy="495346"/>
          </a:xfrm>
          <a:prstGeom prst="rect">
            <a:avLst/>
          </a:prstGeom>
        </p:spPr>
        <p:txBody>
          <a:bodyPr vert="horz" lIns="90831" tIns="45415" rIns="90831" bIns="4541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64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新☆まちゼミフラッグ（ポケオカ用）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" t="12180" r="5339" b="34303"/>
          <a:stretch>
            <a:fillRect/>
          </a:stretch>
        </p:blipFill>
        <p:spPr bwMode="auto">
          <a:xfrm>
            <a:off x="951091" y="550670"/>
            <a:ext cx="1531099" cy="141669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TextBox 35"/>
          <p:cNvSpPr txBox="1"/>
          <p:nvPr/>
        </p:nvSpPr>
        <p:spPr>
          <a:xfrm>
            <a:off x="2607324" y="592647"/>
            <a:ext cx="52758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初めての「商売繁盛」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まちゼミセミナー</a:t>
            </a:r>
          </a:p>
          <a:p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lang="ja-JP" altLang="ja-JP" sz="2000" kern="100" dirty="0"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Courier New" panose="02070309020205020404" pitchFamily="49" charset="0"/>
              </a:rPr>
              <a:t>ウィズコロナ対策事業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」を実施します！</a:t>
            </a:r>
            <a:endParaRPr lang="zh-CN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55170" y="3398972"/>
            <a:ext cx="26156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店主やスタッフが講師となり、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受講者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に少人数制でそのお店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ならではの知識を無料で講義するゼミナールです。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ミニ料理教室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美容セミナー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ファッション講座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骨盤ダイエット講座など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...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TextBox 21"/>
          <p:cNvSpPr txBox="1"/>
          <p:nvPr/>
        </p:nvSpPr>
        <p:spPr>
          <a:xfrm>
            <a:off x="475492" y="5149921"/>
            <a:ext cx="7004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accent5">
                    <a:lumMod val="50000"/>
                  </a:schemeClr>
                </a:solidFill>
                <a:latin typeface="MS PGothic" pitchFamily="34" charset="-128"/>
                <a:ea typeface="MS PGothic" pitchFamily="34" charset="-128"/>
                <a:cs typeface="Times New Roman"/>
              </a:rPr>
              <a:t>● ● ● ● ● ● ● ● ● ● ● ● ● ● ● ● ● ● ● ● ●</a:t>
            </a:r>
            <a:r>
              <a:rPr lang="zh-CN" altLang="en-US" sz="1200" dirty="0">
                <a:solidFill>
                  <a:schemeClr val="accent5">
                    <a:lumMod val="50000"/>
                  </a:schemeClr>
                </a:solidFill>
                <a:latin typeface="MS PGothic" pitchFamily="34" charset="-128"/>
                <a:ea typeface="MS PGothic" pitchFamily="34" charset="-128"/>
              </a:rPr>
              <a:t> </a:t>
            </a:r>
            <a:r>
              <a:rPr lang="zh-CN" altLang="en-US" sz="1200" dirty="0">
                <a:solidFill>
                  <a:schemeClr val="accent5">
                    <a:lumMod val="50000"/>
                  </a:schemeClr>
                </a:solidFill>
                <a:latin typeface="MS PGothic" pitchFamily="34" charset="-128"/>
                <a:ea typeface="MS PGothic" pitchFamily="34" charset="-128"/>
                <a:cs typeface="Times New Roman"/>
              </a:rPr>
              <a:t>● ● ● ● ● ● ● ● ● ● ● ● ● </a:t>
            </a:r>
            <a:endParaRPr lang="zh-CN" altLang="en-US" sz="1200" dirty="0">
              <a:solidFill>
                <a:schemeClr val="accent5">
                  <a:lumMod val="50000"/>
                </a:schemeClr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18661" y="5526262"/>
            <a:ext cx="1693436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■勉強会概要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3222857" y="6848126"/>
            <a:ext cx="3471038" cy="931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「興味はあるけど本当に成功するの？」</a:t>
            </a:r>
            <a:endParaRPr lang="en-US" altLang="ja-JP" sz="11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「うちの店では教えるネタが思いつかない！」</a:t>
            </a:r>
            <a:endParaRPr lang="en-US" altLang="ja-JP" sz="11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「人前で話をするのは苦手かも。」</a:t>
            </a:r>
            <a:endParaRPr lang="en-US" altLang="ja-JP" sz="11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「話を聞くだけでも聞いてみたい。」</a:t>
            </a:r>
            <a:endParaRPr lang="en-US" altLang="ja-JP" sz="11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14589" y="6083942"/>
            <a:ext cx="71821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</a:t>
            </a:r>
            <a:r>
              <a:rPr lang="en-US" altLang="ja-JP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410</a:t>
            </a:r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地域で継続率</a:t>
            </a:r>
            <a:r>
              <a:rPr lang="en-US" altLang="ja-JP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90</a:t>
            </a:r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％以上へと導いた「まちゼミ伝道師」</a:t>
            </a:r>
            <a:endParaRPr lang="en-US" altLang="ja-JP" sz="1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より、直々に“効果的なまちゼミの手法”について学びます。</a:t>
            </a:r>
            <a:endParaRPr lang="en-US" altLang="ja-JP" sz="1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3823256" y="8444550"/>
            <a:ext cx="4071348" cy="1748487"/>
            <a:chOff x="2753889" y="7937502"/>
            <a:chExt cx="5678039" cy="1410767"/>
          </a:xfrm>
        </p:grpSpPr>
        <p:sp>
          <p:nvSpPr>
            <p:cNvPr id="35" name="正方形/長方形 34"/>
            <p:cNvSpPr/>
            <p:nvPr/>
          </p:nvSpPr>
          <p:spPr>
            <a:xfrm>
              <a:off x="2753889" y="8860038"/>
              <a:ext cx="4875275" cy="273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お問合せ：　</a:t>
              </a:r>
              <a:r>
                <a:rPr lang="ja-JP" altLang="en-US" sz="16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山鹿市商工会</a:t>
              </a: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2815069" y="9124772"/>
              <a:ext cx="5038629" cy="223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TEL</a:t>
              </a:r>
              <a:r>
                <a:rPr lang="ja-JP" altLang="en-US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：４６－２１４１　</a:t>
              </a:r>
              <a:r>
                <a:rPr lang="en-US" altLang="ja-JP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FAX</a:t>
              </a:r>
              <a:r>
                <a:rPr lang="ja-JP" altLang="en-US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：４６－２１００</a:t>
              </a:r>
              <a:endPara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3556653" y="7937502"/>
              <a:ext cx="4875275" cy="248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400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【</a:t>
              </a:r>
              <a:r>
                <a:rPr lang="ja-JP" altLang="en-US" sz="1400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申込締切　６月４日</a:t>
              </a:r>
              <a:r>
                <a:rPr lang="en-US" altLang="ja-JP" sz="1400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(</a:t>
              </a:r>
              <a:r>
                <a:rPr lang="ja-JP" altLang="en-US" sz="1400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金</a:t>
              </a:r>
              <a:r>
                <a:rPr lang="en-US" altLang="ja-JP" sz="1400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)</a:t>
              </a:r>
              <a:r>
                <a:rPr lang="ja-JP" altLang="en-US" sz="1400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まで</a:t>
              </a:r>
              <a:r>
                <a:rPr lang="en-US" altLang="ja-JP" sz="1400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】</a:t>
              </a:r>
              <a:endParaRPr lang="ja-JP" altLang="en-US" sz="1400" dirty="0"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1389313" y="8407398"/>
            <a:ext cx="4498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参加申込書  </a:t>
            </a:r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(FAX</a:t>
            </a:r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：４６－２１００</a:t>
            </a:r>
            <a:r>
              <a:rPr lang="en-US" altLang="ja-JP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07693" y="8797033"/>
            <a:ext cx="101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氏名①</a:t>
            </a: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②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846363" y="8931736"/>
            <a:ext cx="1016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事業所名</a:t>
            </a:r>
          </a:p>
        </p:txBody>
      </p:sp>
      <p:cxnSp>
        <p:nvCxnSpPr>
          <p:cNvPr id="42" name="直線コネクタ 41"/>
          <p:cNvCxnSpPr>
            <a:cxnSpLocks/>
          </p:cNvCxnSpPr>
          <p:nvPr/>
        </p:nvCxnSpPr>
        <p:spPr>
          <a:xfrm>
            <a:off x="3838835" y="9304193"/>
            <a:ext cx="3129047" cy="159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825921" y="9850014"/>
            <a:ext cx="10165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TEL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475492" y="8325247"/>
            <a:ext cx="6799123" cy="21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3323920" y="7607644"/>
            <a:ext cx="34710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など、ほんの少しの興味や疑問点が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ある方もまずは参加してみて下さい！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254227" y="9850014"/>
            <a:ext cx="10165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FAX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V="1">
            <a:off x="849060" y="9335219"/>
            <a:ext cx="2812788" cy="21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グループ化 48"/>
          <p:cNvGrpSpPr/>
          <p:nvPr/>
        </p:nvGrpSpPr>
        <p:grpSpPr>
          <a:xfrm>
            <a:off x="661034" y="2826346"/>
            <a:ext cx="5275477" cy="319734"/>
            <a:chOff x="-1698315" y="2501120"/>
            <a:chExt cx="4860546" cy="326624"/>
          </a:xfrm>
        </p:grpSpPr>
        <p:sp>
          <p:nvSpPr>
            <p:cNvPr id="52" name="正方形/長方形 51"/>
            <p:cNvSpPr/>
            <p:nvPr/>
          </p:nvSpPr>
          <p:spPr>
            <a:xfrm>
              <a:off x="752318" y="2513335"/>
              <a:ext cx="2409913" cy="3144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ja-JP" altLang="en-US" sz="1400" u="sng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■どんな良いことがあるの？</a:t>
              </a: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103222B-6BA6-42E5-910E-42268B5C768A}"/>
                </a:ext>
              </a:extLst>
            </p:cNvPr>
            <p:cNvSpPr/>
            <p:nvPr/>
          </p:nvSpPr>
          <p:spPr>
            <a:xfrm>
              <a:off x="-1698315" y="2501120"/>
              <a:ext cx="2243277" cy="31440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ja-JP" altLang="en-US" sz="1400" u="sng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■まちゼミとは</a:t>
              </a:r>
              <a:r>
                <a:rPr lang="en-US" altLang="ja-JP" sz="1400" u="sng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?</a:t>
              </a:r>
              <a:endPara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475492" y="2008365"/>
            <a:ext cx="70045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山鹿市にぎわい創出協議会</a:t>
            </a:r>
            <a:r>
              <a: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山鹿商工会議所、山鹿市商工会、山鹿市</a:t>
            </a:r>
            <a:r>
              <a:rPr lang="en-US" altLang="ja-JP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では、この秋にまちゼミの開催を目指しています。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それに先立ち、講師をお招きし勉強会を実施します。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5" name="直線コネクタ 64"/>
          <p:cNvCxnSpPr>
            <a:cxnSpLocks/>
          </p:cNvCxnSpPr>
          <p:nvPr/>
        </p:nvCxnSpPr>
        <p:spPr>
          <a:xfrm>
            <a:off x="807693" y="10113259"/>
            <a:ext cx="289826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299567" y="5488749"/>
            <a:ext cx="53961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特別講師　岡崎まちゼミの会　代表</a:t>
            </a:r>
            <a:r>
              <a:rPr lang="ja-JP" altLang="en-US" sz="1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松井洋一郎 氏</a:t>
            </a:r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（内閣府地域活性化伝道師 経済産業省タウンプロデューサー）</a:t>
            </a:r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14589" y="6774688"/>
            <a:ext cx="4546488" cy="1555354"/>
            <a:chOff x="2212930" y="6575362"/>
            <a:chExt cx="4618052" cy="1454622"/>
          </a:xfrm>
        </p:grpSpPr>
        <p:sp>
          <p:nvSpPr>
            <p:cNvPr id="6" name="正方形/長方形 5"/>
            <p:cNvSpPr/>
            <p:nvPr/>
          </p:nvSpPr>
          <p:spPr>
            <a:xfrm>
              <a:off x="2212930" y="6590766"/>
              <a:ext cx="4618052" cy="1439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　時  ６月１５日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火</a:t>
              </a:r>
              <a: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   　</a:t>
              </a:r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15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：</a:t>
              </a:r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00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開始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(1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時半程度</a:t>
              </a:r>
              <a:r>
                <a: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場　所  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山鹿市民交流センタ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ー</a:t>
              </a: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  </a:t>
              </a: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中会議室　　　　　</a:t>
              </a: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受講料  無料</a:t>
              </a:r>
              <a:endPara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221162" y="6575362"/>
              <a:ext cx="2770696" cy="1280401"/>
            </a:xfrm>
            <a:prstGeom prst="rect">
              <a:avLst/>
            </a:prstGeom>
            <a:noFill/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9" name="グループ化 58"/>
          <p:cNvGrpSpPr/>
          <p:nvPr/>
        </p:nvGrpSpPr>
        <p:grpSpPr>
          <a:xfrm>
            <a:off x="5134870" y="4158271"/>
            <a:ext cx="629234" cy="622309"/>
            <a:chOff x="5129525" y="3174447"/>
            <a:chExt cx="695542" cy="668855"/>
          </a:xfrm>
        </p:grpSpPr>
        <p:sp>
          <p:nvSpPr>
            <p:cNvPr id="60" name="円/楕円 59"/>
            <p:cNvSpPr/>
            <p:nvPr/>
          </p:nvSpPr>
          <p:spPr>
            <a:xfrm>
              <a:off x="5129525" y="3174447"/>
              <a:ext cx="695542" cy="66885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5175840" y="3374397"/>
              <a:ext cx="54373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地域</a:t>
              </a:r>
              <a:endPara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298773" y="4158272"/>
            <a:ext cx="629235" cy="622309"/>
            <a:chOff x="4641360" y="4125714"/>
            <a:chExt cx="629235" cy="622309"/>
          </a:xfrm>
        </p:grpSpPr>
        <p:sp>
          <p:nvSpPr>
            <p:cNvPr id="75" name="円/楕円 74"/>
            <p:cNvSpPr/>
            <p:nvPr/>
          </p:nvSpPr>
          <p:spPr>
            <a:xfrm>
              <a:off x="4641360" y="4125714"/>
              <a:ext cx="629235" cy="62230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4693040" y="4294894"/>
              <a:ext cx="54373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顧客</a:t>
              </a:r>
              <a:endPara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80" name="正方形/長方形 79"/>
          <p:cNvSpPr/>
          <p:nvPr/>
        </p:nvSpPr>
        <p:spPr>
          <a:xfrm>
            <a:off x="4686547" y="4786455"/>
            <a:ext cx="1729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まちの賑わいづくり</a:t>
            </a:r>
            <a:endParaRPr lang="en-US" altLang="ja-JP" sz="12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店舗間のつながり強化</a:t>
            </a:r>
            <a:endParaRPr lang="en-US" altLang="ja-JP" sz="12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 flipV="1">
            <a:off x="5764104" y="7716452"/>
            <a:ext cx="418306" cy="421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5750848" y="6684275"/>
            <a:ext cx="456925" cy="337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2935785" y="4793214"/>
            <a:ext cx="1285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新たな知識習得</a:t>
            </a:r>
            <a:endParaRPr lang="en-US" altLang="ja-JP" sz="12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お店への満足</a:t>
            </a:r>
            <a:endParaRPr lang="en-US" altLang="ja-JP" sz="12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3954608" y="4525598"/>
            <a:ext cx="1120961" cy="686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V="1">
            <a:off x="3794416" y="3747278"/>
            <a:ext cx="334149" cy="4221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H="1" flipV="1">
            <a:off x="4820274" y="3745744"/>
            <a:ext cx="333088" cy="45888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円形吹き出し 94"/>
          <p:cNvSpPr/>
          <p:nvPr/>
        </p:nvSpPr>
        <p:spPr>
          <a:xfrm>
            <a:off x="5027667" y="3089265"/>
            <a:ext cx="2337089" cy="1165060"/>
          </a:xfrm>
          <a:prstGeom prst="wedgeEllipseCallout">
            <a:avLst>
              <a:gd name="adj1" fmla="val -63445"/>
              <a:gd name="adj2" fmla="val -11343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正方形/長方形 95"/>
          <p:cNvSpPr/>
          <p:nvPr/>
        </p:nvSpPr>
        <p:spPr>
          <a:xfrm>
            <a:off x="4055353" y="4050595"/>
            <a:ext cx="9028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三方よし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5161078" y="3317697"/>
            <a:ext cx="2203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・お店の存在を知ってもらえる</a:t>
            </a:r>
            <a:endParaRPr lang="en-US" altLang="ja-JP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・新規顧客を開拓、売上増加</a:t>
            </a:r>
            <a:endParaRPr lang="en-US" altLang="ja-JP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・顧客との信頼関係が深まる</a:t>
            </a:r>
          </a:p>
          <a:p>
            <a:r>
              <a:rPr lang="ja-JP" altLang="en-US" sz="11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・新たなビジネスの構築</a:t>
            </a:r>
            <a:endParaRPr lang="en-US" altLang="ja-JP" sz="11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6" name="グループ化 115"/>
          <p:cNvGrpSpPr/>
          <p:nvPr/>
        </p:nvGrpSpPr>
        <p:grpSpPr>
          <a:xfrm>
            <a:off x="4169913" y="3224522"/>
            <a:ext cx="629235" cy="622309"/>
            <a:chOff x="4641360" y="4125714"/>
            <a:chExt cx="629235" cy="622309"/>
          </a:xfrm>
        </p:grpSpPr>
        <p:sp>
          <p:nvSpPr>
            <p:cNvPr id="117" name="円/楕円 116"/>
            <p:cNvSpPr/>
            <p:nvPr/>
          </p:nvSpPr>
          <p:spPr>
            <a:xfrm>
              <a:off x="4641360" y="4125714"/>
              <a:ext cx="629235" cy="62230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4693040" y="4294894"/>
              <a:ext cx="54373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ja-JP" altLang="en-US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お店</a:t>
              </a:r>
              <a:endPara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2" name="TextBox 35"/>
          <p:cNvSpPr txBox="1"/>
          <p:nvPr/>
        </p:nvSpPr>
        <p:spPr>
          <a:xfrm>
            <a:off x="2538459" y="200141"/>
            <a:ext cx="438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地域</a:t>
            </a:r>
            <a:r>
              <a:rPr lang="ja-JP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＆商店活性化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講演会</a:t>
            </a:r>
            <a:endParaRPr lang="zh-CN" altLang="en-US" sz="213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SoeiKakugothicUB" pitchFamily="34" charset="-128"/>
              <a:ea typeface="HGPSoeiKakugothicUB" pitchFamily="34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6" r="9447" b="20285"/>
          <a:stretch/>
        </p:blipFill>
        <p:spPr>
          <a:xfrm>
            <a:off x="6241909" y="6622565"/>
            <a:ext cx="1360395" cy="1640499"/>
          </a:xfrm>
          <a:prstGeom prst="rect">
            <a:avLst/>
          </a:prstGeom>
        </p:spPr>
      </p:pic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119BC60-B883-4508-8D94-F1B4D278AD3F}"/>
              </a:ext>
            </a:extLst>
          </p:cNvPr>
          <p:cNvSpPr/>
          <p:nvPr/>
        </p:nvSpPr>
        <p:spPr>
          <a:xfrm>
            <a:off x="710479" y="3132470"/>
            <a:ext cx="2357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＝得するまちのゼミナール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869398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ユーザー設定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HGPSoeiKakugothicUB</vt:lpstr>
      <vt:lpstr>HGSｺﾞｼｯｸE</vt:lpstr>
      <vt:lpstr>HGS創英角ｺﾞｼｯｸUB</vt:lpstr>
      <vt:lpstr>HG創英角ｺﾞｼｯｸUB</vt:lpstr>
      <vt:lpstr>MS PGothic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2021-05-24T02:31:49Z</dcterms:modified>
</cp:coreProperties>
</file>